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3e3a66841c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23e3a66841c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c6083e96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3c6083e96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e3a66841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e3a66841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jpg"/><Relationship Id="rId10" Type="http://schemas.openxmlformats.org/officeDocument/2006/relationships/image" Target="../media/image11.png"/><Relationship Id="rId13" Type="http://schemas.openxmlformats.org/officeDocument/2006/relationships/image" Target="../media/image5.png"/><Relationship Id="rId1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4.jpg"/><Relationship Id="rId7" Type="http://schemas.openxmlformats.org/officeDocument/2006/relationships/image" Target="../media/image13.png"/><Relationship Id="rId8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bg>
      <p:bgPr>
        <a:gradFill>
          <a:gsLst>
            <a:gs pos="0">
              <a:srgbClr val="FEFEFE">
                <a:alpha val="74901"/>
              </a:srgbClr>
            </a:gs>
            <a:gs pos="75000">
              <a:srgbClr val="FEFEFE">
                <a:alpha val="74901"/>
              </a:srgbClr>
            </a:gs>
            <a:gs pos="100000">
              <a:srgbClr val="83B3DF">
                <a:alpha val="74901"/>
              </a:srgbClr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722759" y="4773971"/>
            <a:ext cx="327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empo logo"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993" y="123600"/>
            <a:ext cx="652781" cy="62067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962911" y="123600"/>
            <a:ext cx="6937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265510" y="951310"/>
            <a:ext cx="8625000" cy="3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descr="A close-up of a compass&#10;&#10;Description automatically generated with low confidence"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5789" y="7691"/>
            <a:ext cx="1103227" cy="852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bg>
      <p:bgPr>
        <a:gradFill>
          <a:gsLst>
            <a:gs pos="0">
              <a:schemeClr val="lt1"/>
            </a:gs>
            <a:gs pos="33000">
              <a:schemeClr val="lt1"/>
            </a:gs>
            <a:gs pos="52000">
              <a:srgbClr val="BBD6EE"/>
            </a:gs>
            <a:gs pos="100000">
              <a:srgbClr val="BBD6EE"/>
            </a:gs>
          </a:gsLst>
          <a:lin ang="10800025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/>
        </p:nvSpPr>
        <p:spPr>
          <a:xfrm>
            <a:off x="4730461" y="1422770"/>
            <a:ext cx="43944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5239790" y="2831476"/>
            <a:ext cx="3632100" cy="1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4730461" y="1422770"/>
            <a:ext cx="43944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5239790" y="2831476"/>
            <a:ext cx="3632100" cy="1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8642" r="0" t="0"/>
          <a:stretch/>
        </p:blipFill>
        <p:spPr>
          <a:xfrm>
            <a:off x="23924" y="3178820"/>
            <a:ext cx="2673206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5352" y="24152"/>
            <a:ext cx="2441981" cy="183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9760" y="3150364"/>
            <a:ext cx="2629153" cy="197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36" y="177832"/>
            <a:ext cx="1928524" cy="2892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A_title.png" id="65" name="Google Shape;65;p14"/>
          <p:cNvPicPr preferRelativeResize="0"/>
          <p:nvPr/>
        </p:nvPicPr>
        <p:blipFill rotWithShape="1">
          <a:blip r:embed="rId6">
            <a:alphaModFix/>
          </a:blip>
          <a:srcRect b="66732" l="67248" r="733" t="536"/>
          <a:stretch/>
        </p:blipFill>
        <p:spPr>
          <a:xfrm>
            <a:off x="3223990" y="1657065"/>
            <a:ext cx="1671558" cy="1691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ols of NASA | NASA" id="66" name="Google Shape;66;p14"/>
          <p:cNvPicPr preferRelativeResize="0"/>
          <p:nvPr/>
        </p:nvPicPr>
        <p:blipFill rotWithShape="1">
          <a:blip r:embed="rId7">
            <a:alphaModFix/>
          </a:blip>
          <a:srcRect b="6858" l="21197" r="21278" t="4981"/>
          <a:stretch/>
        </p:blipFill>
        <p:spPr>
          <a:xfrm>
            <a:off x="4350714" y="3503"/>
            <a:ext cx="1112908" cy="8528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49840" y="21272"/>
            <a:ext cx="3678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8B81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Pathway from TEMPO to GeoXO</a:t>
            </a:r>
            <a:endParaRPr b="0" i="0" sz="1400" u="none" cap="none" strike="noStrike">
              <a:solidFill>
                <a:srgbClr val="08B81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5411702" y="1924661"/>
            <a:ext cx="3073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5638438" y="3101632"/>
            <a:ext cx="27048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descr="A picture containing text, outdoor, sky, person&#10;&#10;Description automatically generated" id="70" name="Google Shape;70;p14"/>
          <p:cNvPicPr preferRelativeResize="0"/>
          <p:nvPr/>
        </p:nvPicPr>
        <p:blipFill rotWithShape="1">
          <a:blip r:embed="rId8">
            <a:alphaModFix/>
          </a:blip>
          <a:srcRect b="0" l="32161" r="0" t="0"/>
          <a:stretch/>
        </p:blipFill>
        <p:spPr>
          <a:xfrm>
            <a:off x="1771355" y="1959843"/>
            <a:ext cx="1565370" cy="1528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compass&#10;&#10;Description automatically generated with low confidence" id="71" name="Google Shape;7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32376" y="786676"/>
            <a:ext cx="1407031" cy="1087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72" name="Google Shape;7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59019" y="803024"/>
            <a:ext cx="1099543" cy="1048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, logo&#10;&#10;Description automatically generated" id="73" name="Google Shape;73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04756" y="912463"/>
            <a:ext cx="825127" cy="843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, company name&#10;&#10;Description automatically generated" id="74" name="Google Shape;74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80292" y="63869"/>
            <a:ext cx="742975" cy="7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5196927" y="162258"/>
            <a:ext cx="32742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2E75B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Science Meeting for TEMPO, GeoXO ACX, &amp; TOLNet</a:t>
            </a:r>
            <a:endParaRPr b="0" i="0" sz="1500" u="none" cap="none" strike="noStrike">
              <a:solidFill>
                <a:srgbClr val="2E75B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raphical user interface, website&#10;&#10;Description automatically generated" id="76" name="Google Shape;76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32376" y="4461567"/>
            <a:ext cx="4114811" cy="684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21.jpg"/><Relationship Id="rId7" Type="http://schemas.openxmlformats.org/officeDocument/2006/relationships/image" Target="../media/image20.jpg"/><Relationship Id="rId8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5411702" y="2153261"/>
            <a:ext cx="3073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/>
              <a:t>Public Health Applications for TEMPO </a:t>
            </a:r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5287700" y="3101625"/>
            <a:ext cx="37521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</a:pPr>
            <a:r>
              <a:rPr lang="en" sz="1190"/>
              <a:t>Susan Alexander, Mike Newchurch, Todd McKinney, Shi Kuang, Aaron Naeger, Paula Tucker, Darby Stevenson</a:t>
            </a:r>
            <a:endParaRPr sz="1190"/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90"/>
              <a:buNone/>
            </a:pPr>
            <a:r>
              <a:rPr lang="en" sz="1190"/>
              <a:t>University of Alabama in Huntsville</a:t>
            </a:r>
            <a:endParaRPr sz="11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62911" y="123600"/>
            <a:ext cx="69378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3200"/>
              <a:t>TEMPO: Health Applications </a:t>
            </a:r>
            <a:endParaRPr sz="3200"/>
          </a:p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82350" y="909050"/>
            <a:ext cx="86250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272"/>
              <a:buNone/>
            </a:pPr>
            <a:r>
              <a:t/>
            </a:r>
            <a:endParaRPr b="1" sz="6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en" sz="6600"/>
              <a:t> </a:t>
            </a:r>
            <a:endParaRPr sz="6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"/>
              <a:buNone/>
            </a:pPr>
            <a:r>
              <a:rPr lang="en" sz="6600"/>
              <a:t>                                                      </a:t>
            </a:r>
            <a:endParaRPr sz="6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"/>
              <a:buNone/>
            </a:pPr>
            <a:r>
              <a:rPr i="1" lang="en" sz="4200"/>
              <a:t>                                                                                   </a:t>
            </a:r>
            <a:r>
              <a:rPr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lang="e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o</a:t>
            </a:r>
            <a:r>
              <a:rPr lang="e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None/>
            </a:pPr>
            <a:r>
              <a:t/>
            </a:r>
            <a:endParaRPr i="1" sz="4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44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44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44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44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444"/>
              <a:buNone/>
            </a:pPr>
            <a:r>
              <a:rPr lang="en"/>
              <a:t>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7142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7142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"/>
              <a:buNone/>
            </a:pPr>
            <a:r>
              <a:rPr lang="en" sz="4400"/>
              <a:t>Urban Plumes in Stable Layers </a:t>
            </a:r>
            <a:endParaRPr sz="5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"/>
              <a:buNone/>
            </a:pPr>
            <a:r>
              <a:rPr lang="e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PM2.5 measurements made during night time in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Huntsville 11 April 2023, (b) PM2.5 vs. time (UTC).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769"/>
              <a:buNone/>
            </a:pPr>
            <a:r>
              <a:rPr lang="en" sz="2600"/>
              <a:t>I</a:t>
            </a:r>
            <a:r>
              <a:rPr lang="en"/>
              <a:t>		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4444"/>
              <a:buNone/>
            </a:pPr>
            <a:r>
              <a:rPr lang="en"/>
              <a:t>		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4617338" y="4541850"/>
            <a:ext cx="446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750" y="961774"/>
            <a:ext cx="2712530" cy="2307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6"/>
          <p:cNvGrpSpPr/>
          <p:nvPr/>
        </p:nvGrpSpPr>
        <p:grpSpPr>
          <a:xfrm>
            <a:off x="6115360" y="817159"/>
            <a:ext cx="2674685" cy="4177340"/>
            <a:chOff x="23416207" y="6388660"/>
            <a:chExt cx="7134395" cy="13855190"/>
          </a:xfrm>
        </p:grpSpPr>
        <p:pic>
          <p:nvPicPr>
            <p:cNvPr id="92" name="Google Shape;92;p16"/>
            <p:cNvPicPr preferRelativeResize="0"/>
            <p:nvPr/>
          </p:nvPicPr>
          <p:blipFill rotWithShape="1">
            <a:blip r:embed="rId4">
              <a:alphaModFix/>
            </a:blip>
            <a:srcRect b="0" l="0" r="66662" t="0"/>
            <a:stretch/>
          </p:blipFill>
          <p:spPr>
            <a:xfrm>
              <a:off x="23887266" y="6388660"/>
              <a:ext cx="6663336" cy="3649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6"/>
            <p:cNvPicPr preferRelativeResize="0"/>
            <p:nvPr/>
          </p:nvPicPr>
          <p:blipFill rotWithShape="1">
            <a:blip r:embed="rId5">
              <a:alphaModFix/>
            </a:blip>
            <a:srcRect b="0" l="0" r="66662" t="0"/>
            <a:stretch/>
          </p:blipFill>
          <p:spPr>
            <a:xfrm>
              <a:off x="23416207" y="9150208"/>
              <a:ext cx="6663336" cy="3649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6"/>
            <p:cNvPicPr preferRelativeResize="0"/>
            <p:nvPr/>
          </p:nvPicPr>
          <p:blipFill rotWithShape="1">
            <a:blip r:embed="rId6">
              <a:alphaModFix/>
            </a:blip>
            <a:srcRect b="0" l="0" r="66662" t="0"/>
            <a:stretch/>
          </p:blipFill>
          <p:spPr>
            <a:xfrm>
              <a:off x="23416207" y="12878152"/>
              <a:ext cx="6663336" cy="3649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6"/>
            <p:cNvPicPr preferRelativeResize="0"/>
            <p:nvPr/>
          </p:nvPicPr>
          <p:blipFill rotWithShape="1">
            <a:blip r:embed="rId7">
              <a:alphaModFix/>
            </a:blip>
            <a:srcRect b="0" l="0" r="66556" t="0"/>
            <a:stretch/>
          </p:blipFill>
          <p:spPr>
            <a:xfrm>
              <a:off x="23416207" y="16606095"/>
              <a:ext cx="6663334" cy="36377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16"/>
          <p:cNvGrpSpPr/>
          <p:nvPr/>
        </p:nvGrpSpPr>
        <p:grpSpPr>
          <a:xfrm>
            <a:off x="82543" y="3269247"/>
            <a:ext cx="3518133" cy="951367"/>
            <a:chOff x="10104582" y="3279734"/>
            <a:chExt cx="1747533" cy="572595"/>
          </a:xfrm>
        </p:grpSpPr>
        <p:pic>
          <p:nvPicPr>
            <p:cNvPr id="97" name="Google Shape;97;p16"/>
            <p:cNvPicPr preferRelativeResize="0"/>
            <p:nvPr/>
          </p:nvPicPr>
          <p:blipFill rotWithShape="1">
            <a:blip r:embed="rId8">
              <a:alphaModFix/>
            </a:blip>
            <a:srcRect b="1641" l="49320" r="0" t="87858"/>
            <a:stretch/>
          </p:blipFill>
          <p:spPr>
            <a:xfrm>
              <a:off x="10104582" y="3689047"/>
              <a:ext cx="1747533" cy="163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/>
            <p:cNvPicPr preferRelativeResize="0"/>
            <p:nvPr/>
          </p:nvPicPr>
          <p:blipFill rotWithShape="1">
            <a:blip r:embed="rId8">
              <a:alphaModFix/>
            </a:blip>
            <a:srcRect b="71664" l="49320" r="0" t="316"/>
            <a:stretch/>
          </p:blipFill>
          <p:spPr>
            <a:xfrm>
              <a:off x="10104582" y="3279734"/>
              <a:ext cx="1747533" cy="4356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6"/>
          <p:cNvSpPr txBox="1"/>
          <p:nvPr/>
        </p:nvSpPr>
        <p:spPr>
          <a:xfrm>
            <a:off x="3471275" y="1557150"/>
            <a:ext cx="24237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Gradient in </a:t>
            </a:r>
            <a:r>
              <a:rPr b="1"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ozone mixing ratios </a:t>
            </a:r>
            <a:r>
              <a:rPr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Monte Santo and Huntsville; same gradient that was measured at 6AM was measured 17 hours later at 11PM LT.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Higher ozone and VOC on </a:t>
            </a:r>
            <a:r>
              <a:rPr b="1"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 Santo</a:t>
            </a:r>
            <a:r>
              <a:rPr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Higher ozone remains even after evening transition. </a:t>
            </a:r>
            <a:endParaRPr sz="1000"/>
          </a:p>
        </p:txBody>
      </p:sp>
      <p:sp>
        <p:nvSpPr>
          <p:cNvPr id="100" name="Google Shape;100;p16"/>
          <p:cNvSpPr txBox="1"/>
          <p:nvPr/>
        </p:nvSpPr>
        <p:spPr>
          <a:xfrm>
            <a:off x="3670875" y="3840100"/>
            <a:ext cx="2113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McKinney, T., Newchurch, M., Kuang, S., Alexander,S., Tucker, P., Stevenson, D., Mills, M., Perlaky, N. </a:t>
            </a:r>
            <a:r>
              <a:rPr i="1" lang="en" sz="900"/>
              <a:t>Exploring Spatial and Temporal Air Quality Gradients Using a Mobile Vehicle: The Road to TEMPO Evaluation. </a:t>
            </a:r>
            <a:endParaRPr i="1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62911" y="123600"/>
            <a:ext cx="6937800" cy="571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1200"/>
              </a:spcAft>
              <a:buNone/>
            </a:pPr>
            <a:r>
              <a:rPr lang="en" sz="3200"/>
              <a:t>Health Implications</a:t>
            </a:r>
            <a:endParaRPr sz="3200"/>
          </a:p>
        </p:txBody>
      </p:sp>
      <p:sp>
        <p:nvSpPr>
          <p:cNvPr id="106" name="Google Shape;106;p17"/>
          <p:cNvSpPr txBox="1"/>
          <p:nvPr>
            <p:ph idx="2" type="body"/>
          </p:nvPr>
        </p:nvSpPr>
        <p:spPr>
          <a:xfrm>
            <a:off x="119310" y="930160"/>
            <a:ext cx="8625000" cy="3639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Acute/Chronic exposure risk estimates at hyperlocal scales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>
                <a:solidFill>
                  <a:schemeClr val="dk1"/>
                </a:solidFill>
              </a:rPr>
              <a:t>Gradients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>
                <a:solidFill>
                  <a:schemeClr val="dk1"/>
                </a:solidFill>
              </a:rPr>
              <a:t>Diurnal Variability </a:t>
            </a:r>
            <a:endParaRPr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Perceptual responses to acute/chronic air quality changes 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>
                <a:solidFill>
                  <a:schemeClr val="dk1"/>
                </a:solidFill>
              </a:rPr>
              <a:t>Sensory 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>
                <a:solidFill>
                  <a:schemeClr val="dk1"/>
                </a:solidFill>
              </a:rPr>
              <a:t>Risk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>
                <a:solidFill>
                  <a:schemeClr val="dk1"/>
                </a:solidFill>
              </a:rPr>
              <a:t>Behavioral implications</a:t>
            </a:r>
            <a:endParaRPr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Needs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>
                <a:solidFill>
                  <a:schemeClr val="dk1"/>
                </a:solidFill>
              </a:rPr>
              <a:t>Metric for diurnal variability PBL O</a:t>
            </a:r>
            <a:r>
              <a:rPr baseline="-25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 and NO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endParaRPr baseline="-250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>
                <a:solidFill>
                  <a:schemeClr val="dk1"/>
                </a:solidFill>
              </a:rPr>
              <a:t>Method for exposure notification to broader health community </a:t>
            </a:r>
            <a:endParaRPr sz="2400"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400" y="1480798"/>
            <a:ext cx="1337375" cy="20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1176675" y="4262775"/>
            <a:ext cx="658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/>
              <a:t>“...the environment is a primary determinant of health,”</a:t>
            </a:r>
            <a:endParaRPr b="1" i="1"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